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unde 1: Einstieg" id="{dfc14796-f580-8d8d-a61f-d0b2d604671f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Stunde 2: Üben" id="{410215ee-5685-0155-c54b-891a79c1205f}">
          <p14:sldIdLst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</p14:sldIdLst>
        </p14:section>
        <p14:section name="Stunde 3: Anwenden" id="{b7ce2343-33c6-7e10-d934-d9a65eff27e8}">
          <p14:sldIdLst>
            <p14:sldId id="276"/>
            <p14:sldId id="277"/>
            <p14:sldId id="278"/>
            <p14:sldId id="279"/>
          </p14:sldIdLst>
        </p14:section>
        <p14:section name="Stunde 4: Sichern" id="{4b0ba777-dc8c-01df-fa46-ead449248b64}">
          <p14:sldIdLst>
            <p14:sldId id="280"/>
            <p14:sldId id="281"/>
            <p14:sldId id="282"/>
            <p14:sldId id="28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3 Min. | Methode: Begrüßung, Klassengespräch
Lehrerin: Heute seid ihr Textdetektive. Wir suchen die wichtigen Wörter in einem Text. Das üben wir den ganzen Tag.
Material: keins. Lupen-Detektiv ruhig zeigen und kurz vorstellen.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3 Min. | Methode: Klassengespräch
Lehrerin: Heute sind vier Stunden. Wir spielen, wir lernen und wir üben. Am Ende kannst du wichtige Wörter in einem Text finden.
Material: keins. Die Punkte kurz vorlesen, nicht erklären.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4 Min. | Methode: Erklären, Rückfrage an die Klasse
Lehrerin: Ein Telegramm ist eine ganz kurze Nachricht. Jedes Wort kostet 1 Euro. Du hast nur 5 Euro.
Material: Schreibzettel oder Heft. Nachrichten kommen gleich auf den nächsten Folien (Vorlage: druck/01-telegramm-spiel.html).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4 Min. | Methode: Einzelarbeit, danach 2 bis 3 Telegramme vorlesen
Lehrerin: Lies die Nachricht. Schreibe sie als Telegramm. Du hast nur 5 Euro, also höchstens 5 Wörter.
Material: Schreibzettel. Muster-Telegramm (nicht zeigen): Bus verspätet. Warte Eingang.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4 Min. | Methode: Einzelarbeit, danach 2 bis 3 Telegramme vorlesen
Lehrerin: Lies die Nachricht. Schreibe sie als Telegramm. Du hast nur 5 Euro, also höchstens 5 Wörter.
Material: Schreibzettel. Muster-Telegramm (nicht zeigen): Morgen Sportzeug. Halle Basketball.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4 Min. | Methode: Einzelarbeit, danach 2 bis 3 Telegramme vorlesen
Lehrerin: Lies die Nachricht. Schreibe sie als Telegramm. Du hast nur 5 Euro, also höchstens 5 Wörter.
Material: Schreibzettel. Muster-Telegramm (nicht zeigen): Oma Geburtstag. Sonntag zehn Uhr.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4 Min. | Methode: Vergleich im Klassengespräch
Lehrerin: Schaut: Das sind mögliche Telegramme. Eure dürfen anders sein. Wichtig ist: Man versteht noch alles.
Material: Muster-Telegramme T1 bis T3 aus quellen/texte.md. Die gelben Wörter sind die, die fast alle behalten haben.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5 Min. | Methode: Klassengespräch, Begriffe einführen
Lehrerin: Wörter, die wir behalten, sind Marker-Wörter. Sie sind wichtig. Wörter, die wir weglassen, sind Streich-Wörter. Der Satz bleibt auch ohne sie verständlich.
Material: Tafel. Beispiele aus den Nachrichten sammeln (Bus, Eingang als Marker-Wörter; ich, weil, heute als Streich-Wörter).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10 Min. | Methode: Partnerarbeit, Bewegung (Karten an zwei Plätze legen)
Lehrerin: Ihr habt Wortkarten. Entscheidet bei jeder Karte: Marker-Wort oder Streich-Wort? Legt sie auf den richtigen Platz.
Material: druck/02-karten-marker-streich.html (12 Marker-Wörter, 12 Streich-Wörter), zwei Beschriftungsblätter.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4 Min. | Methode: Sicherung, Satz gemeinsam sprechen und ins Heft schreiben
Lehrerin: Sprecht den Satz mit mir. Marker-Wörter zeigen mir, worum es geht. Schreibt ihn ins Heft.
Material: Heft. Danach kurze Pause.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5 Min. | Methode: Lehrervortrag mit Mitsprechen
Lehrerin: Ein Textdetektiv geht immer in vier Schritten vor. Erst lesen. Dann fragen. Dann markieren. Zum Schluss der Streich-Test.
Material: Lesezeichen mit den vier Schritten (druck/10-lesezeichen.html). Die Schritte bleiben bis zum Ende sichtbar an der Tafel.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2 Min. | Methode: Lehrerin denkt laut vor (Folie 1 von 4, jede Folie ein Klick weiter)
Lehrerin: Ich lese den Satz laut. Ich markiere noch nichts. Erst muss ich ihn verstehen.
Material: Satz 1 aus Stufe 1 (druck/03-stufe1-saetze.html). Schüler schauen nur zu und sprechen nicht mit.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2 Min. | Methode: Lehrerin denkt laut vor (Folie 2 von 4, jede Folie ein Klick weiter)
Lehrerin: Jetzt stelle ich Fragen. Wer kauft? Lena. Was kauft sie? Äpfel. Ich denke laut mit.
Material: Satz 1 aus Stufe 1 (druck/03-stufe1-saetze.html). Schüler schauen nur zu und sprechen nicht mit.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2 Min. | Methode: Lehrerin denkt laut vor (Folie 3 von 4, jede Folie ein Klick weiter)
Lehrerin: Jetzt markiere ich. Lena, kauft, Äpfel. Das sind drei Wörter, mehr nicht. Ich markiere höchstens 3 pro Satz.
Material: Satz 1 aus Stufe 1 (druck/03-stufe1-saetze.html). Schüler schauen nur zu und sprechen nicht mit.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2 Min. | Methode: Lehrerin denkt laut vor (Folie 4 von 4, jede Folie ein Klick weiter)
Lehrerin: Ich lese nur die Marker-Wörter: Lena kauft Äpfel. Ich verstehe es noch. Der Test ist geschafft.
Material: Satz 1 aus Stufe 1 (druck/03-stufe1-saetze.html). Schüler schauen nur zu und sprechen nicht mit.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5 Min. | Methode: Klassengespräch mit Beispiel an der Tafel
Lehrerin: Lies nur die gelben Wörter. Verstehst du den Satz noch? Dann passt es. Wenn nicht, fehlt ein wichtiges Wort.
Material: Satz 2 aus Stufe 1 (Der Hund bellt laut im Garten). Goldene Regel: So viel wie nötig, so wenig wie möglich.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12 Min. | Methode: Einzelarbeit am Blatt, danach iPad (Wechsel)
Lehrerin: Auf dem Blatt stehen sechs Sätze. Markiere die Marker-Wörter, höchstens 3 pro Satz. Wenn du fertig bist, gehst du an das iPad.
Material: druck/03-stufe1-saetze.html, iPad-Übung Stufe 1 (Ordner digital/). Schnelle Kinder: Streich-Test beim Nachbarn.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6 Min. | Methode: gemeinsames Beispiel, dann Frage an die Klasse
Lehrerin: Das ist ein kleiner Text mit drei Sätzen. Die gelben Wörter sind die Marker-Wörter. Wer kann die Frage mit den gelben Wörtern beantworten?
Material: druck/04-stufe2-kurztexte.html (Texte A bis C). Antwort: Käfer und Würmer.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12 Min. | Methode: Partnerarbeit
Lehrerin: Ihr bekommt denselben Text. Jeder markiert allein. Dann tauscht ihr die Blätter und prüft euch gegenseitig.
Material: druck/06-marker-duell.html (Texte A bis C). Zweierteams vorher festlegen, bei 7 Kindern ein Dreierteam möglich.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5 Min. Erklärung | Methode: Vormachen am Beamer, dann Einzelarbeit
Lehrerin: Öffne den Browser. Gib die Adresse ein. Wähle Stufe 1 oder Stufe 2 und tippe die Marker-Wörter an.
Material: iPads. Adresse der Übung: fhe86.github.io/textdetektive/uebung (steht auch als QR-Code auf der Übersichtsseite fhe86.github.io/textdetektive). Tipp: Auf dem iPad im Browser auf Teilen tippen und Zum Home-Bildschirm wählen, dann liegt die App wie ein Icon bereit.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6 Min. | Methode: Klassengespräch mit Beispiel
Lehrerin: Nach jedem Abschnitt stelle ich mir eine Frage. Wer? Was? Wo? Wann? Die Antwort suche ich bei den Marker-Wörtern.
Material: Text D (Pizza) oder Text E (Delfine) aus quellen/texte.md als Beispiel, z. B. Woher kommt die Pizza? Italien.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8 Min. | Methode: Einzelarbeit mit Satzanfängen, dann Partner liest vor
Lehrerin: Fasse jeden Abschnitt in ein bis zwei Sätzen zusammen. Die Satzanfänge helfen dir. Benutze deine Marker-Wörter.
Material: Text F, Schlaf (druck/07-stationen-anwenden.html). Beispiel: Jugendliche brauchen viel Schlaf. Das Gehirn sortiert, was wir gelernt haben.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3 Min. Erklärung, danach ca. 30 Min. Stationenarbeit | Methode: Stationenlauf, Wechsel nach Signal
Lehrerin: Es gibt drei Stationen. Du gehst an jede Station. Wenn das Signal kommt, wechselst du.
Material: druck/07-stationen-anwenden.html (Station 1 Marker, Station 2 Fragen, Station 3 Zusammenfassen), Stoppuhr oder Klangschale. Bei 7 Kindern: 2 / 2 / 3 Kinder je Station.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10 Min. | Methode: Tafelbild, Abschreiben ins Heft
Lehrerin: Schreibt die vier Schritte ab. Unten steht ein Beispiel. Markiert die Marker-Wörter gelb.
Material: druck/08-hefteintrag.html (gleicher Inhalt als Vorlage zum Einkleben).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6 Min. | Methode: Klassengespräch
Lehrerin: Gute Leser machen etwas vor dem Lesen, beim Lesen und nach dem Lesen. Das Markieren gehört zum Lesen, also in die Mitte: WÄHREND.
Material: keins. Die Spalten sind die Vorbereitung für das Kartenspiel auf der nächsten Folie.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12 Min. | Methode: Partner- oder Gruppenspiel (Karten sortieren)
Lehrerin: Ihr habt Karten mit Aufgaben. Legt jede Karte zu VOR, WÄHREND oder NACH. Am Ende prüfen wir gemeinsam.
Material: druck/09-lesestrategien-kartenspiel.html (je ein Kartensatz pro Team, drei Überschriftenkarten VOR, WÄHREND, NACH).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10 Min. | Methode: Einzelarbeit, leise
Lehrerin: Das ist kein Test mit Note. Du zeigst dir selbst, was du schon kannst. Zum Schluss malst du deine Ampel an.
Material: druck/11-lern-check.html (vier Aufgaben, zuletzt die Ampel). Ampel: grün = kann ich, gelb = fast, rot = noch nicht.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4 Min. | Methode: Erklären, Rückfrage
Lehrerin: Zu Hause liest du den Text über den Wellensittich. Du markierst die wichtigsten Wörter und schreibst ein kurzes Telegramm. Das dauert nur 5 Minuten.
Material: druck/12-hausaufgabe.html. Muster-Telegramm: Wellensittich. Australien. Nie allein. Frisst Samen.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Zeit: 3 Min. | Methode: Abschluss im Kreis
Lehrerin: Ihr seid jetzt Textdetektive. Ihr wisst, wie man wichtige Wörter findet. Das nehmt ihr in jeden Text mit.
Material: Lesezeichen mit den vier Schritten zum Mitnehmen (druck/10-lesezeichen.html).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">
    <p:bg>
      <p:bgPr>
        <a:solidFill>
          <a:srgbClr val="FCF5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">
    <p:bg>
      <p:bgPr>
        <a:solidFill>
          <a:srgbClr val="FCF5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22960" y="2011680"/>
            <a:ext cx="6766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5400" b="1" dirty="0">
                <a:solidFill>
                  <a:schemeClr val="tx1"/>
                </a:solidFill>
              </a:rPr>
              <a:t>Textdetektive</a:t>
            </a:r>
            <a:endParaRPr lang="en-US" sz="5400" dirty="0"/>
          </a:p>
        </p:txBody>
      </p:sp>
      <p:sp>
        <p:nvSpPr>
          <p:cNvPr id="4" name="Marker-Fläche Untertitel"/>
          <p:cNvSpPr/>
          <p:nvPr/>
        </p:nvSpPr>
        <p:spPr>
          <a:xfrm>
            <a:off x="822960" y="3474720"/>
            <a:ext cx="6400800" cy="868680"/>
          </a:xfrm>
          <a:prstGeom prst="roundRect">
            <a:avLst>
              <a:gd name="adj" fmla="val 12632"/>
            </a:avLst>
          </a:prstGeom>
          <a:solidFill>
            <a:srgbClr val="FFE14D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1005840" y="3474720"/>
            <a:ext cx="6035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3200" dirty="0">
                <a:solidFill>
                  <a:schemeClr val="tx1"/>
                </a:solidFill>
              </a:rPr>
              <a:t>Schlüsselwörter finden</a:t>
            </a:r>
            <a:endParaRPr lang="en-US" sz="3200" dirty="0"/>
          </a:p>
        </p:txBody>
      </p:sp>
      <p:pic>
        <p:nvPicPr>
          <p:cNvPr id="6" name="Image 0" descr="Textdetektiv, Pose lup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0" y="1371600"/>
            <a:ext cx="3931920" cy="3931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Heute</a:t>
            </a:r>
            <a:endParaRPr lang="en-US" sz="4000" dirty="0"/>
          </a:p>
        </p:txBody>
      </p:sp>
      <p:sp>
        <p:nvSpPr>
          <p:cNvPr id="4" name="Nummer 1"/>
          <p:cNvSpPr/>
          <p:nvPr/>
        </p:nvSpPr>
        <p:spPr>
          <a:xfrm>
            <a:off x="548640" y="173736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48640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1</a:t>
            </a:r>
            <a:endParaRPr 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1463040" y="1554480"/>
            <a:ext cx="731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Wir spielen ein Telegramm-Spiel.</a:t>
            </a:r>
            <a:endParaRPr lang="en-US" sz="2800" dirty="0"/>
          </a:p>
        </p:txBody>
      </p:sp>
      <p:sp>
        <p:nvSpPr>
          <p:cNvPr id="7" name="Nummer 2"/>
          <p:cNvSpPr/>
          <p:nvPr/>
        </p:nvSpPr>
        <p:spPr>
          <a:xfrm>
            <a:off x="548640" y="301752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3017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2</a:t>
            </a:r>
            <a:endParaRPr lang="en-US" sz="2800" dirty="0"/>
          </a:p>
        </p:txBody>
      </p:sp>
      <p:sp>
        <p:nvSpPr>
          <p:cNvPr id="9" name="Text 6"/>
          <p:cNvSpPr txBox="1"/>
          <p:nvPr/>
        </p:nvSpPr>
        <p:spPr>
          <a:xfrm>
            <a:off x="1463040" y="2834640"/>
            <a:ext cx="731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Wir lernen Marker-Wörter.</a:t>
            </a:r>
            <a:endParaRPr lang="en-US" sz="2800" dirty="0"/>
          </a:p>
        </p:txBody>
      </p:sp>
      <p:sp>
        <p:nvSpPr>
          <p:cNvPr id="10" name="Nummer 3"/>
          <p:cNvSpPr/>
          <p:nvPr/>
        </p:nvSpPr>
        <p:spPr>
          <a:xfrm>
            <a:off x="548640" y="429768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548640" y="42976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3</a:t>
            </a:r>
            <a:endParaRPr lang="en-US" sz="2800" dirty="0"/>
          </a:p>
        </p:txBody>
      </p:sp>
      <p:sp>
        <p:nvSpPr>
          <p:cNvPr id="12" name="Text 9"/>
          <p:cNvSpPr txBox="1"/>
          <p:nvPr/>
        </p:nvSpPr>
        <p:spPr>
          <a:xfrm>
            <a:off x="1463040" y="4114800"/>
            <a:ext cx="731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Wir üben wie Textdetektive.</a:t>
            </a:r>
            <a:endParaRPr lang="en-US" sz="2800" dirty="0"/>
          </a:p>
        </p:txBody>
      </p:sp>
      <p:pic>
        <p:nvPicPr>
          <p:cNvPr id="13" name="Image 0" descr="Textdetektiv, Pose lup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794760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Telegramm-Spiel: die Regeln</a:t>
            </a:r>
            <a:endParaRPr lang="en-US" sz="4000" dirty="0"/>
          </a:p>
        </p:txBody>
      </p:sp>
      <p:sp>
        <p:nvSpPr>
          <p:cNvPr id="4" name="Regel Karte"/>
          <p:cNvSpPr/>
          <p:nvPr/>
        </p:nvSpPr>
        <p:spPr>
          <a:xfrm>
            <a:off x="548640" y="1554480"/>
            <a:ext cx="8229600" cy="1371600"/>
          </a:xfrm>
          <a:prstGeom prst="roundRect">
            <a:avLst>
              <a:gd name="adj" fmla="val 8000"/>
            </a:avLst>
          </a:prstGeom>
          <a:solidFill>
            <a:srgbClr val="FFE14D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22960" y="155448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3200" b="1" dirty="0">
                <a:solidFill>
                  <a:schemeClr val="tx1"/>
                </a:solidFill>
              </a:rPr>
              <a:t>Jedes Wort kostet 1 Euro.</a:t>
            </a:r>
            <a:endParaRPr lang="en-US" sz="3200" dirty="0"/>
          </a:p>
        </p:txBody>
      </p:sp>
      <p:sp>
        <p:nvSpPr>
          <p:cNvPr id="6" name="Regel Karte 2"/>
          <p:cNvSpPr/>
          <p:nvPr/>
        </p:nvSpPr>
        <p:spPr>
          <a:xfrm>
            <a:off x="548640" y="3200400"/>
            <a:ext cx="822960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2960" y="320040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3200" dirty="0">
                <a:solidFill>
                  <a:schemeClr val="tx1"/>
                </a:solidFill>
              </a:rPr>
              <a:t>Du hast 5 Euro.</a:t>
            </a:r>
            <a:endParaRPr lang="en-US" sz="32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93776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Schreibe die Nachricht als Telegramm.</a:t>
            </a:r>
            <a:endParaRPr lang="en-US" sz="2800" dirty="0"/>
          </a:p>
        </p:txBody>
      </p:sp>
      <p:pic>
        <p:nvPicPr>
          <p:cNvPr id="9" name="Image 0" descr="Textdetektiv, Pose fra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794760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Nachricht 1</a:t>
            </a:r>
            <a:endParaRPr lang="en-US" sz="4000" dirty="0"/>
          </a:p>
        </p:txBody>
      </p:sp>
      <p:sp>
        <p:nvSpPr>
          <p:cNvPr id="4" name="Nachricht Karte"/>
          <p:cNvSpPr/>
          <p:nvPr/>
        </p:nvSpPr>
        <p:spPr>
          <a:xfrm>
            <a:off x="548640" y="1463040"/>
            <a:ext cx="8229600" cy="292608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68680" y="1645920"/>
            <a:ext cx="7589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3000" dirty="0">
                <a:solidFill>
                  <a:schemeClr val="tx1"/>
                </a:solidFill>
              </a:rPr>
              <a:t>Ich komme heute später, weil mein Bus Verspätung hat. Bitte warte am Eingang auf mich.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4663440"/>
            <a:ext cx="8229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Schreibe ein Telegramm. Höchstens 5 Euro.</a:t>
            </a:r>
            <a:endParaRPr lang="en-US" sz="2800" dirty="0"/>
          </a:p>
        </p:txBody>
      </p:sp>
      <p:pic>
        <p:nvPicPr>
          <p:cNvPr id="7" name="Image 0" descr="Textdetektiv, Pose lup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794760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Nachricht 2</a:t>
            </a:r>
            <a:endParaRPr lang="en-US" sz="4000" dirty="0"/>
          </a:p>
        </p:txBody>
      </p:sp>
      <p:sp>
        <p:nvSpPr>
          <p:cNvPr id="4" name="Nachricht Karte"/>
          <p:cNvSpPr/>
          <p:nvPr/>
        </p:nvSpPr>
        <p:spPr>
          <a:xfrm>
            <a:off x="548640" y="1463040"/>
            <a:ext cx="8229600" cy="292608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68680" y="1645920"/>
            <a:ext cx="7589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3000" dirty="0">
                <a:solidFill>
                  <a:schemeClr val="tx1"/>
                </a:solidFill>
              </a:rPr>
              <a:t>Du musst morgen unbedingt dein Sportzeug mitbringen, weil wir in der Halle Basketball spielen.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4663440"/>
            <a:ext cx="8229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Schreibe ein Telegramm. Höchstens 5 Euro.</a:t>
            </a:r>
            <a:endParaRPr lang="en-US" sz="2800" dirty="0"/>
          </a:p>
        </p:txBody>
      </p:sp>
      <p:pic>
        <p:nvPicPr>
          <p:cNvPr id="7" name="Image 0" descr="Textdetektiv, Pose fra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794760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Nachricht 3</a:t>
            </a:r>
            <a:endParaRPr lang="en-US" sz="4000" dirty="0"/>
          </a:p>
        </p:txBody>
      </p:sp>
      <p:sp>
        <p:nvSpPr>
          <p:cNvPr id="4" name="Nachricht Karte"/>
          <p:cNvSpPr/>
          <p:nvPr/>
        </p:nvSpPr>
        <p:spPr>
          <a:xfrm>
            <a:off x="548640" y="1463040"/>
            <a:ext cx="8229600" cy="292608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68680" y="1645920"/>
            <a:ext cx="7589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3000" dirty="0">
                <a:solidFill>
                  <a:schemeClr val="tx1"/>
                </a:solidFill>
              </a:rPr>
              <a:t>Oma hat Geburtstag. Wir fahren am Sonntag um zehn Uhr zu ihr.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4663440"/>
            <a:ext cx="8229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Schreibe ein Telegramm. Höchstens 5 Euro.</a:t>
            </a:r>
            <a:endParaRPr lang="en-US" sz="2800" dirty="0"/>
          </a:p>
        </p:txBody>
      </p:sp>
      <p:pic>
        <p:nvPicPr>
          <p:cNvPr id="7" name="Image 0" descr="Textdetektiv, Pose lup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794760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So könnte es aussehen</a:t>
            </a:r>
            <a:endParaRPr lang="en-US" sz="4000" dirty="0"/>
          </a:p>
        </p:txBody>
      </p:sp>
      <p:sp>
        <p:nvSpPr>
          <p:cNvPr id="4" name="Telegramm 1 Karte"/>
          <p:cNvSpPr/>
          <p:nvPr/>
        </p:nvSpPr>
        <p:spPr>
          <a:xfrm>
            <a:off x="548640" y="1371600"/>
            <a:ext cx="822960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22960" y="1371600"/>
            <a:ext cx="7772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highlight>
                  <a:srgbClr val="FFE14D"/>
                </a:highlight>
              </a:rPr>
              <a:t>Bus</a:t>
            </a:r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 </a:t>
            </a:r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highlight>
                  <a:srgbClr val="FFE14D"/>
                </a:highlight>
              </a:rPr>
              <a:t>verspätet</a:t>
            </a:r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. </a:t>
            </a:r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highlight>
                  <a:srgbClr val="FFE14D"/>
                </a:highlight>
              </a:rPr>
              <a:t>Warte</a:t>
            </a:r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 </a:t>
            </a:r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highlight>
                  <a:srgbClr val="FFE14D"/>
                </a:highlight>
              </a:rPr>
              <a:t>Eingang</a:t>
            </a:r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.</a:t>
            </a:r>
            <a:endParaRPr lang="en-US" sz="2800" dirty="0"/>
          </a:p>
        </p:txBody>
      </p:sp>
      <p:sp>
        <p:nvSpPr>
          <p:cNvPr id="6" name="Telegramm 2 Karte"/>
          <p:cNvSpPr/>
          <p:nvPr/>
        </p:nvSpPr>
        <p:spPr>
          <a:xfrm>
            <a:off x="548640" y="3017520"/>
            <a:ext cx="822960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2960" y="3017520"/>
            <a:ext cx="7772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highlight>
                  <a:srgbClr val="FFE14D"/>
                </a:highlight>
              </a:rPr>
              <a:t>Morgen</a:t>
            </a:r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 </a:t>
            </a:r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highlight>
                  <a:srgbClr val="FFE14D"/>
                </a:highlight>
              </a:rPr>
              <a:t>Sportzeug</a:t>
            </a:r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. </a:t>
            </a:r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highlight>
                  <a:srgbClr val="FFE14D"/>
                </a:highlight>
              </a:rPr>
              <a:t>Halle</a:t>
            </a:r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 </a:t>
            </a:r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highlight>
                  <a:srgbClr val="FFE14D"/>
                </a:highlight>
              </a:rPr>
              <a:t>Basketball</a:t>
            </a:r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.</a:t>
            </a:r>
            <a:endParaRPr lang="en-US" sz="2800" dirty="0"/>
          </a:p>
        </p:txBody>
      </p:sp>
      <p:sp>
        <p:nvSpPr>
          <p:cNvPr id="8" name="Telegramm 3 Karte"/>
          <p:cNvSpPr/>
          <p:nvPr/>
        </p:nvSpPr>
        <p:spPr>
          <a:xfrm>
            <a:off x="548640" y="4663440"/>
            <a:ext cx="822960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22960" y="4663440"/>
            <a:ext cx="7772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highlight>
                  <a:srgbClr val="FFE14D"/>
                </a:highlight>
              </a:rPr>
              <a:t>Oma</a:t>
            </a:r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 </a:t>
            </a:r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highlight>
                  <a:srgbClr val="FFE14D"/>
                </a:highlight>
              </a:rPr>
              <a:t>Geburtstag</a:t>
            </a:r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. </a:t>
            </a:r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highlight>
                  <a:srgbClr val="FFE14D"/>
                </a:highlight>
              </a:rPr>
              <a:t>Sonntag</a:t>
            </a:r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 </a:t>
            </a:r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highlight>
                  <a:srgbClr val="FFE14D"/>
                </a:highlight>
              </a:rPr>
              <a:t>zehn</a:t>
            </a:r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 </a:t>
            </a:r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highlight>
                  <a:srgbClr val="FFE14D"/>
                </a:highlight>
              </a:rPr>
              <a:t>Uhr</a:t>
            </a:r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.</a:t>
            </a:r>
            <a:endParaRPr lang="en-US" sz="2800" dirty="0"/>
          </a:p>
        </p:txBody>
      </p:sp>
      <p:pic>
        <p:nvPicPr>
          <p:cNvPr id="10" name="Image 0" descr="Textdetektiv, Pose lup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794760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Welche Wörter behalten wir?</a:t>
            </a:r>
            <a:endParaRPr lang="en-US" sz="4000" dirty="0"/>
          </a:p>
        </p:txBody>
      </p:sp>
      <p:sp>
        <p:nvSpPr>
          <p:cNvPr id="4" name="Marker-Wort Karte"/>
          <p:cNvSpPr/>
          <p:nvPr/>
        </p:nvSpPr>
        <p:spPr>
          <a:xfrm>
            <a:off x="548640" y="1463040"/>
            <a:ext cx="8229600" cy="2148840"/>
          </a:xfrm>
          <a:prstGeom prst="roundRect">
            <a:avLst>
              <a:gd name="adj" fmla="val 5106"/>
            </a:avLst>
          </a:prstGeom>
          <a:solidFill>
            <a:srgbClr val="FFE14D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22960" y="1554480"/>
            <a:ext cx="768096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highlight>
                  <a:srgbClr val="FFE14D"/>
                </a:highlight>
              </a:rPr>
              <a:t>Marker-Wort</a:t>
            </a:r>
            <a:endParaRPr lang="en-US" sz="28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Das Wort ist wichtig. Es bleibt.</a:t>
            </a:r>
            <a:endParaRPr lang="en-US" sz="2800" dirty="0"/>
          </a:p>
        </p:txBody>
      </p:sp>
      <p:sp>
        <p:nvSpPr>
          <p:cNvPr id="6" name="Streich-Wort Karte"/>
          <p:cNvSpPr/>
          <p:nvPr/>
        </p:nvSpPr>
        <p:spPr>
          <a:xfrm>
            <a:off x="548640" y="3886200"/>
            <a:ext cx="822960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2960" y="3977640"/>
            <a:ext cx="768096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b="1" strike="sngStrike" dirty="0">
                <a:solidFill>
                  <a:schemeClr val="tx1"/>
                </a:solidFill>
              </a:rPr>
              <a:t>Streich-Wort</a:t>
            </a:r>
            <a:endParaRPr lang="en-US" sz="28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Das Wort kann weg. Der Satz bleibt verständlich.</a:t>
            </a:r>
            <a:endParaRPr lang="en-US" sz="2800" dirty="0"/>
          </a:p>
        </p:txBody>
      </p:sp>
      <p:pic>
        <p:nvPicPr>
          <p:cNvPr id="8" name="Image 0" descr="Textdetektiv, Pose fra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794760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Wortkarten-Spiel</a:t>
            </a:r>
            <a:endParaRPr lang="en-US" sz="4000" dirty="0"/>
          </a:p>
        </p:txBody>
      </p:sp>
      <p:sp>
        <p:nvSpPr>
          <p:cNvPr id="4" name="Nummer 1"/>
          <p:cNvSpPr/>
          <p:nvPr/>
        </p:nvSpPr>
        <p:spPr>
          <a:xfrm>
            <a:off x="548640" y="173736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48640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1</a:t>
            </a:r>
            <a:endParaRPr 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1463040" y="1554480"/>
            <a:ext cx="731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Zieh eine Wortkarte.</a:t>
            </a:r>
            <a:endParaRPr lang="en-US" sz="2800" dirty="0"/>
          </a:p>
        </p:txBody>
      </p:sp>
      <p:sp>
        <p:nvSpPr>
          <p:cNvPr id="7" name="Nummer 2"/>
          <p:cNvSpPr/>
          <p:nvPr/>
        </p:nvSpPr>
        <p:spPr>
          <a:xfrm>
            <a:off x="548640" y="301752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3017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2</a:t>
            </a:r>
            <a:endParaRPr lang="en-US" sz="2800" dirty="0"/>
          </a:p>
        </p:txBody>
      </p:sp>
      <p:sp>
        <p:nvSpPr>
          <p:cNvPr id="9" name="Text 6"/>
          <p:cNvSpPr txBox="1"/>
          <p:nvPr/>
        </p:nvSpPr>
        <p:spPr>
          <a:xfrm>
            <a:off x="1463040" y="2834640"/>
            <a:ext cx="731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Marker-Wort oder Streich-Wort?</a:t>
            </a:r>
            <a:endParaRPr lang="en-US" sz="2800" dirty="0"/>
          </a:p>
        </p:txBody>
      </p:sp>
      <p:sp>
        <p:nvSpPr>
          <p:cNvPr id="10" name="Nummer 3"/>
          <p:cNvSpPr/>
          <p:nvPr/>
        </p:nvSpPr>
        <p:spPr>
          <a:xfrm>
            <a:off x="548640" y="429768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548640" y="42976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3</a:t>
            </a:r>
            <a:endParaRPr lang="en-US" sz="2800" dirty="0"/>
          </a:p>
        </p:txBody>
      </p:sp>
      <p:sp>
        <p:nvSpPr>
          <p:cNvPr id="12" name="Text 9"/>
          <p:cNvSpPr txBox="1"/>
          <p:nvPr/>
        </p:nvSpPr>
        <p:spPr>
          <a:xfrm>
            <a:off x="1463040" y="4114800"/>
            <a:ext cx="731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Leg die Karte an den richtigen Platz.</a:t>
            </a:r>
            <a:endParaRPr lang="en-US" sz="2800" dirty="0"/>
          </a:p>
        </p:txBody>
      </p:sp>
      <p:pic>
        <p:nvPicPr>
          <p:cNvPr id="13" name="Image 0" descr="Textdetektiv, Pose mark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794760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Merke dir</a:t>
            </a:r>
            <a:endParaRPr lang="en-US" sz="4000" dirty="0"/>
          </a:p>
        </p:txBody>
      </p:sp>
      <p:sp>
        <p:nvSpPr>
          <p:cNvPr id="4" name="Merksatz Karte"/>
          <p:cNvSpPr/>
          <p:nvPr/>
        </p:nvSpPr>
        <p:spPr>
          <a:xfrm>
            <a:off x="548640" y="1645920"/>
            <a:ext cx="8229600" cy="3291840"/>
          </a:xfrm>
          <a:prstGeom prst="roundRect">
            <a:avLst>
              <a:gd name="adj" fmla="val 3333"/>
            </a:avLst>
          </a:prstGeom>
          <a:solidFill>
            <a:srgbClr val="FFE14D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914400" y="1645920"/>
            <a:ext cx="74980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3200" b="1" dirty="0">
                <a:solidFill>
                  <a:schemeClr val="tx1"/>
                </a:solidFill>
              </a:rPr>
              <a:t>Marker-Wörter zeigen mir, worum es geht.</a:t>
            </a:r>
            <a:endParaRPr lang="en-US" sz="3200" dirty="0"/>
          </a:p>
        </p:txBody>
      </p:sp>
      <p:pic>
        <p:nvPicPr>
          <p:cNvPr id="6" name="Image 0" descr="Textdetektiv, Pose daum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794760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Die vier Detektiv-Schritte</a:t>
            </a:r>
            <a:endParaRPr lang="en-US" sz="4000" dirty="0"/>
          </a:p>
        </p:txBody>
      </p:sp>
      <p:sp>
        <p:nvSpPr>
          <p:cNvPr id="4" name="Nummer 1"/>
          <p:cNvSpPr/>
          <p:nvPr/>
        </p:nvSpPr>
        <p:spPr>
          <a:xfrm>
            <a:off x="548640" y="148590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48640" y="14859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1</a:t>
            </a:r>
            <a:endParaRPr 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1463040" y="1325880"/>
            <a:ext cx="7315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Erst lesen, noch nicht markieren.</a:t>
            </a:r>
            <a:endParaRPr lang="en-US" sz="2800" dirty="0"/>
          </a:p>
        </p:txBody>
      </p:sp>
      <p:sp>
        <p:nvSpPr>
          <p:cNvPr id="7" name="Nummer 2"/>
          <p:cNvSpPr/>
          <p:nvPr/>
        </p:nvSpPr>
        <p:spPr>
          <a:xfrm>
            <a:off x="548640" y="272034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2</a:t>
            </a:r>
            <a:endParaRPr lang="en-US" sz="2800" dirty="0"/>
          </a:p>
        </p:txBody>
      </p:sp>
      <p:sp>
        <p:nvSpPr>
          <p:cNvPr id="9" name="Text 6"/>
          <p:cNvSpPr txBox="1"/>
          <p:nvPr/>
        </p:nvSpPr>
        <p:spPr>
          <a:xfrm>
            <a:off x="1463040" y="2423160"/>
            <a:ext cx="7315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Frage stellen: Wer? Was? Wo? Wann?</a:t>
            </a:r>
            <a:endParaRPr lang="en-US" sz="2800" dirty="0"/>
          </a:p>
        </p:txBody>
      </p:sp>
      <p:sp>
        <p:nvSpPr>
          <p:cNvPr id="10" name="Nummer 3"/>
          <p:cNvSpPr/>
          <p:nvPr/>
        </p:nvSpPr>
        <p:spPr>
          <a:xfrm>
            <a:off x="548640" y="409194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548640" y="40919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3</a:t>
            </a:r>
            <a:endParaRPr lang="en-US" sz="2800" dirty="0"/>
          </a:p>
        </p:txBody>
      </p:sp>
      <p:sp>
        <p:nvSpPr>
          <p:cNvPr id="12" name="Text 9"/>
          <p:cNvSpPr txBox="1"/>
          <p:nvPr/>
        </p:nvSpPr>
        <p:spPr>
          <a:xfrm>
            <a:off x="1463040" y="3794760"/>
            <a:ext cx="7315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Marker-Wörter markieren (höchstens 3 pro Satz).</a:t>
            </a:r>
            <a:endParaRPr lang="en-US" sz="2800" dirty="0"/>
          </a:p>
        </p:txBody>
      </p:sp>
      <p:sp>
        <p:nvSpPr>
          <p:cNvPr id="13" name="Nummer 4"/>
          <p:cNvSpPr/>
          <p:nvPr/>
        </p:nvSpPr>
        <p:spPr>
          <a:xfrm>
            <a:off x="548640" y="546354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48640" y="54635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4</a:t>
            </a:r>
            <a:endParaRPr lang="en-US" sz="2800" dirty="0"/>
          </a:p>
        </p:txBody>
      </p:sp>
      <p:sp>
        <p:nvSpPr>
          <p:cNvPr id="15" name="Text 12"/>
          <p:cNvSpPr txBox="1"/>
          <p:nvPr/>
        </p:nvSpPr>
        <p:spPr>
          <a:xfrm>
            <a:off x="1463040" y="5166360"/>
            <a:ext cx="7315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Streich-Test: Verstehe ich es noch?</a:t>
            </a:r>
            <a:endParaRPr lang="en-US" sz="2800" dirty="0"/>
          </a:p>
        </p:txBody>
      </p:sp>
      <p:pic>
        <p:nvPicPr>
          <p:cNvPr id="16" name="Image 0" descr="Textdetektiv, Pose lup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794760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Ich mache es vor: Schritt 1</a:t>
            </a:r>
            <a:endParaRPr lang="en-US" sz="4000" dirty="0"/>
          </a:p>
        </p:txBody>
      </p:sp>
      <p:sp>
        <p:nvSpPr>
          <p:cNvPr id="4" name="Satz Karte"/>
          <p:cNvSpPr/>
          <p:nvPr/>
        </p:nvSpPr>
        <p:spPr>
          <a:xfrm>
            <a:off x="548640" y="1463040"/>
            <a:ext cx="8229600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22960" y="1463040"/>
            <a:ext cx="7680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3200" dirty="0">
                <a:solidFill>
                  <a:schemeClr val="tx1"/>
                </a:solidFill>
              </a:rPr>
              <a:t>Lena kauft im Supermarkt drei Äpfel.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3566160"/>
            <a:ext cx="8229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Erst lesen. Ich markiere noch nichts.</a:t>
            </a:r>
            <a:endParaRPr lang="en-US" sz="2800" dirty="0"/>
          </a:p>
        </p:txBody>
      </p:sp>
      <p:pic>
        <p:nvPicPr>
          <p:cNvPr id="7" name="Image 0" descr="Textdetektiv, Pose lup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794760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Ich mache es vor: Schritt 2</a:t>
            </a:r>
            <a:endParaRPr lang="en-US" sz="4000" dirty="0"/>
          </a:p>
        </p:txBody>
      </p:sp>
      <p:sp>
        <p:nvSpPr>
          <p:cNvPr id="4" name="Satz Karte"/>
          <p:cNvSpPr/>
          <p:nvPr/>
        </p:nvSpPr>
        <p:spPr>
          <a:xfrm>
            <a:off x="548640" y="1463040"/>
            <a:ext cx="8229600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22960" y="1463040"/>
            <a:ext cx="7680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3200" dirty="0">
                <a:solidFill>
                  <a:schemeClr val="tx1"/>
                </a:solidFill>
              </a:rPr>
              <a:t>Lena kauft im Supermarkt drei Äpfel.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3566160"/>
            <a:ext cx="8229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Ich frage: Wer? Was?</a:t>
            </a:r>
            <a:endParaRPr lang="en-US" sz="28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Lena kauft. Was? Äpfel.</a:t>
            </a:r>
            <a:endParaRPr lang="en-US" sz="2800" dirty="0"/>
          </a:p>
        </p:txBody>
      </p:sp>
      <p:pic>
        <p:nvPicPr>
          <p:cNvPr id="7" name="Image 0" descr="Textdetektiv, Pose fra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794760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Ich mache es vor: Schritt 3</a:t>
            </a:r>
            <a:endParaRPr lang="en-US" sz="4000" dirty="0"/>
          </a:p>
        </p:txBody>
      </p:sp>
      <p:sp>
        <p:nvSpPr>
          <p:cNvPr id="4" name="Satz Karte"/>
          <p:cNvSpPr/>
          <p:nvPr/>
        </p:nvSpPr>
        <p:spPr>
          <a:xfrm>
            <a:off x="548640" y="1463040"/>
            <a:ext cx="8229600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22960" y="1463040"/>
            <a:ext cx="7680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3200" b="1" dirty="0">
                <a:solidFill>
                  <a:schemeClr val="tx1"/>
                </a:solidFill>
                <a:highlight>
                  <a:srgbClr val="FFE14D"/>
                </a:highlight>
              </a:rPr>
              <a:t>Lena</a:t>
            </a:r>
            <a:pPr algn="l" indent="0" marL="0">
              <a:lnSpc>
                <a:spcPct val="130000"/>
              </a:lnSpc>
              <a:buNone/>
            </a:pPr>
            <a:r>
              <a:rPr lang="en-US" sz="3200" dirty="0">
                <a:solidFill>
                  <a:schemeClr val="tx1"/>
                </a:solidFill>
              </a:rPr>
              <a:t> </a:t>
            </a:r>
            <a:pPr algn="l" indent="0" marL="0">
              <a:lnSpc>
                <a:spcPct val="130000"/>
              </a:lnSpc>
              <a:buNone/>
            </a:pPr>
            <a:r>
              <a:rPr lang="en-US" sz="3200" b="1" dirty="0">
                <a:solidFill>
                  <a:schemeClr val="tx1"/>
                </a:solidFill>
                <a:highlight>
                  <a:srgbClr val="FFE14D"/>
                </a:highlight>
              </a:rPr>
              <a:t>kauft</a:t>
            </a:r>
            <a:pPr algn="l" indent="0" marL="0">
              <a:lnSpc>
                <a:spcPct val="130000"/>
              </a:lnSpc>
              <a:buNone/>
            </a:pPr>
            <a:r>
              <a:rPr lang="en-US" sz="3200" dirty="0">
                <a:solidFill>
                  <a:schemeClr val="tx1"/>
                </a:solidFill>
              </a:rPr>
              <a:t> im Supermarkt drei </a:t>
            </a:r>
            <a:pPr algn="l" indent="0" marL="0">
              <a:lnSpc>
                <a:spcPct val="130000"/>
              </a:lnSpc>
              <a:buNone/>
            </a:pPr>
            <a:r>
              <a:rPr lang="en-US" sz="3200" b="1" dirty="0">
                <a:solidFill>
                  <a:schemeClr val="tx1"/>
                </a:solidFill>
                <a:highlight>
                  <a:srgbClr val="FFE14D"/>
                </a:highlight>
              </a:rPr>
              <a:t>Äpfel</a:t>
            </a:r>
            <a:pPr algn="l" indent="0" marL="0">
              <a:lnSpc>
                <a:spcPct val="130000"/>
              </a:lnSpc>
              <a:buNone/>
            </a:pPr>
            <a:r>
              <a:rPr lang="en-US" sz="3200" dirty="0">
                <a:solidFill>
                  <a:schemeClr val="tx1"/>
                </a:solidFill>
              </a:rPr>
              <a:t>.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3566160"/>
            <a:ext cx="8229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Marker-Wörter markieren:</a:t>
            </a:r>
            <a:endParaRPr lang="en-US" sz="28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Lena, kauft, Äpfel</a:t>
            </a:r>
            <a:endParaRPr lang="en-US" sz="2800" dirty="0"/>
          </a:p>
        </p:txBody>
      </p:sp>
      <p:pic>
        <p:nvPicPr>
          <p:cNvPr id="7" name="Image 0" descr="Textdetektiv, Pose mark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794760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Ich mache es vor: Schritt 4</a:t>
            </a:r>
            <a:endParaRPr lang="en-US" sz="4000" dirty="0"/>
          </a:p>
        </p:txBody>
      </p:sp>
      <p:sp>
        <p:nvSpPr>
          <p:cNvPr id="4" name="Satz Karte"/>
          <p:cNvSpPr/>
          <p:nvPr/>
        </p:nvSpPr>
        <p:spPr>
          <a:xfrm>
            <a:off x="548640" y="1463040"/>
            <a:ext cx="8229600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22960" y="1463040"/>
            <a:ext cx="7680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3200" b="1" dirty="0">
                <a:solidFill>
                  <a:schemeClr val="tx1"/>
                </a:solidFill>
                <a:highlight>
                  <a:srgbClr val="FFE14D"/>
                </a:highlight>
              </a:rPr>
              <a:t>Lena</a:t>
            </a:r>
            <a:pPr algn="l" indent="0" marL="0">
              <a:lnSpc>
                <a:spcPct val="130000"/>
              </a:lnSpc>
              <a:buNone/>
            </a:pPr>
            <a:r>
              <a:rPr lang="en-US" sz="3200" dirty="0">
                <a:solidFill>
                  <a:schemeClr val="tx1"/>
                </a:solidFill>
              </a:rPr>
              <a:t> </a:t>
            </a:r>
            <a:pPr algn="l" indent="0" marL="0">
              <a:lnSpc>
                <a:spcPct val="130000"/>
              </a:lnSpc>
              <a:buNone/>
            </a:pPr>
            <a:r>
              <a:rPr lang="en-US" sz="3200" b="1" dirty="0">
                <a:solidFill>
                  <a:schemeClr val="tx1"/>
                </a:solidFill>
                <a:highlight>
                  <a:srgbClr val="FFE14D"/>
                </a:highlight>
              </a:rPr>
              <a:t>kauft</a:t>
            </a:r>
            <a:pPr algn="l" indent="0" marL="0">
              <a:lnSpc>
                <a:spcPct val="130000"/>
              </a:lnSpc>
              <a:buNone/>
            </a:pPr>
            <a:r>
              <a:rPr lang="en-US" sz="3200" dirty="0">
                <a:solidFill>
                  <a:schemeClr val="tx1"/>
                </a:solidFill>
              </a:rPr>
              <a:t> im Supermarkt drei </a:t>
            </a:r>
            <a:pPr algn="l" indent="0" marL="0">
              <a:lnSpc>
                <a:spcPct val="130000"/>
              </a:lnSpc>
              <a:buNone/>
            </a:pPr>
            <a:r>
              <a:rPr lang="en-US" sz="3200" b="1" dirty="0">
                <a:solidFill>
                  <a:schemeClr val="tx1"/>
                </a:solidFill>
                <a:highlight>
                  <a:srgbClr val="FFE14D"/>
                </a:highlight>
              </a:rPr>
              <a:t>Äpfel</a:t>
            </a:r>
            <a:pPr algn="l" indent="0" marL="0">
              <a:lnSpc>
                <a:spcPct val="130000"/>
              </a:lnSpc>
              <a:buNone/>
            </a:pPr>
            <a:r>
              <a:rPr lang="en-US" sz="3200" dirty="0">
                <a:solidFill>
                  <a:schemeClr val="tx1"/>
                </a:solidFill>
              </a:rPr>
              <a:t>.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3566160"/>
            <a:ext cx="8229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Streich-Test:</a:t>
            </a:r>
            <a:endParaRPr lang="en-US" sz="28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Lena kauft Äpfel.</a:t>
            </a:r>
            <a:endParaRPr lang="en-US" sz="28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Ich verstehe es noch.</a:t>
            </a:r>
            <a:endParaRPr lang="en-US" sz="2800" dirty="0"/>
          </a:p>
        </p:txBody>
      </p:sp>
      <p:pic>
        <p:nvPicPr>
          <p:cNvPr id="7" name="Image 0" descr="Textdetektiv, Pose daum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794760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Der Streich-Test</a:t>
            </a:r>
            <a:endParaRPr lang="en-US" sz="4000" dirty="0"/>
          </a:p>
        </p:txBody>
      </p:sp>
      <p:sp>
        <p:nvSpPr>
          <p:cNvPr id="4" name="Beispiel Karte"/>
          <p:cNvSpPr/>
          <p:nvPr/>
        </p:nvSpPr>
        <p:spPr>
          <a:xfrm>
            <a:off x="548640" y="1463040"/>
            <a:ext cx="822960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22960" y="146304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3200" dirty="0">
                <a:solidFill>
                  <a:schemeClr val="tx1"/>
                </a:solidFill>
              </a:rPr>
              <a:t>Der </a:t>
            </a:r>
            <a:pPr algn="l" indent="0" marL="0">
              <a:lnSpc>
                <a:spcPct val="130000"/>
              </a:lnSpc>
              <a:buNone/>
            </a:pPr>
            <a:r>
              <a:rPr lang="en-US" sz="3200" b="1" dirty="0">
                <a:solidFill>
                  <a:schemeClr val="tx1"/>
                </a:solidFill>
                <a:highlight>
                  <a:srgbClr val="FFE14D"/>
                </a:highlight>
              </a:rPr>
              <a:t>Hund</a:t>
            </a:r>
            <a:pPr algn="l" indent="0" marL="0">
              <a:lnSpc>
                <a:spcPct val="130000"/>
              </a:lnSpc>
              <a:buNone/>
            </a:pPr>
            <a:r>
              <a:rPr lang="en-US" sz="3200" dirty="0">
                <a:solidFill>
                  <a:schemeClr val="tx1"/>
                </a:solidFill>
              </a:rPr>
              <a:t> bellt laut im </a:t>
            </a:r>
            <a:pPr algn="l" indent="0" marL="0">
              <a:lnSpc>
                <a:spcPct val="130000"/>
              </a:lnSpc>
              <a:buNone/>
            </a:pPr>
            <a:r>
              <a:rPr lang="en-US" sz="3200" b="1" dirty="0">
                <a:solidFill>
                  <a:schemeClr val="tx1"/>
                </a:solidFill>
                <a:highlight>
                  <a:srgbClr val="FFE14D"/>
                </a:highlight>
              </a:rPr>
              <a:t>Garten</a:t>
            </a:r>
            <a:pPr algn="l" indent="0" marL="0">
              <a:lnSpc>
                <a:spcPct val="130000"/>
              </a:lnSpc>
              <a:buNone/>
            </a:pPr>
            <a:r>
              <a:rPr lang="en-US" sz="3200" dirty="0">
                <a:solidFill>
                  <a:schemeClr val="tx1"/>
                </a:solidFill>
              </a:rPr>
              <a:t>.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3108960"/>
            <a:ext cx="8229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Lies nur die gelben Wörter.</a:t>
            </a:r>
            <a:endParaRPr lang="en-US" sz="28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Verstehst du es noch?</a:t>
            </a:r>
            <a:endParaRPr lang="en-US" sz="2800" dirty="0"/>
          </a:p>
        </p:txBody>
      </p:sp>
      <p:sp>
        <p:nvSpPr>
          <p:cNvPr id="7" name="Regel Karte"/>
          <p:cNvSpPr/>
          <p:nvPr/>
        </p:nvSpPr>
        <p:spPr>
          <a:xfrm>
            <a:off x="548640" y="4754880"/>
            <a:ext cx="8229600" cy="1463040"/>
          </a:xfrm>
          <a:prstGeom prst="roundRect">
            <a:avLst>
              <a:gd name="adj" fmla="val 7500"/>
            </a:avLst>
          </a:prstGeom>
          <a:solidFill>
            <a:srgbClr val="FFE14D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22960" y="4754880"/>
            <a:ext cx="7680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So viel wie nötig, so wenig wie möglich.</a:t>
            </a:r>
            <a:endParaRPr lang="en-US" sz="2800" dirty="0"/>
          </a:p>
        </p:txBody>
      </p:sp>
      <p:pic>
        <p:nvPicPr>
          <p:cNvPr id="9" name="Image 0" descr="Textdetektiv, Pose fra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703320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Stufe 1: Jetzt bist du dran</a:t>
            </a:r>
            <a:endParaRPr lang="en-US" sz="4000" dirty="0"/>
          </a:p>
        </p:txBody>
      </p:sp>
      <p:sp>
        <p:nvSpPr>
          <p:cNvPr id="4" name="Nummer 1"/>
          <p:cNvSpPr/>
          <p:nvPr/>
        </p:nvSpPr>
        <p:spPr>
          <a:xfrm>
            <a:off x="548640" y="173736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48640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1</a:t>
            </a:r>
            <a:endParaRPr 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1463040" y="1554480"/>
            <a:ext cx="731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Blatt: sechs Sätze.</a:t>
            </a:r>
            <a:endParaRPr lang="en-US" sz="2800" dirty="0"/>
          </a:p>
        </p:txBody>
      </p:sp>
      <p:sp>
        <p:nvSpPr>
          <p:cNvPr id="7" name="Nummer 2"/>
          <p:cNvSpPr/>
          <p:nvPr/>
        </p:nvSpPr>
        <p:spPr>
          <a:xfrm>
            <a:off x="548640" y="301752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3017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2</a:t>
            </a:r>
            <a:endParaRPr lang="en-US" sz="2800" dirty="0"/>
          </a:p>
        </p:txBody>
      </p:sp>
      <p:sp>
        <p:nvSpPr>
          <p:cNvPr id="9" name="Text 6"/>
          <p:cNvSpPr txBox="1"/>
          <p:nvPr/>
        </p:nvSpPr>
        <p:spPr>
          <a:xfrm>
            <a:off x="1463040" y="2834640"/>
            <a:ext cx="731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Markiere die Marker-Wörter.</a:t>
            </a:r>
            <a:endParaRPr lang="en-US" sz="2800" dirty="0"/>
          </a:p>
        </p:txBody>
      </p:sp>
      <p:sp>
        <p:nvSpPr>
          <p:cNvPr id="10" name="Nummer 3"/>
          <p:cNvSpPr/>
          <p:nvPr/>
        </p:nvSpPr>
        <p:spPr>
          <a:xfrm>
            <a:off x="548640" y="429768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548640" y="42976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3</a:t>
            </a:r>
            <a:endParaRPr lang="en-US" sz="2800" dirty="0"/>
          </a:p>
        </p:txBody>
      </p:sp>
      <p:sp>
        <p:nvSpPr>
          <p:cNvPr id="12" name="Text 9"/>
          <p:cNvSpPr txBox="1"/>
          <p:nvPr/>
        </p:nvSpPr>
        <p:spPr>
          <a:xfrm>
            <a:off x="1463040" y="4114800"/>
            <a:ext cx="731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Fertig? Weiter am iPad.</a:t>
            </a:r>
            <a:endParaRPr lang="en-US" sz="2800" dirty="0"/>
          </a:p>
        </p:txBody>
      </p:sp>
      <p:pic>
        <p:nvPicPr>
          <p:cNvPr id="13" name="Image 0" descr="Textdetektiv, Pose mark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794760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Stufe 2: Text B, der Igel</a:t>
            </a:r>
            <a:endParaRPr lang="en-US" sz="4000" dirty="0"/>
          </a:p>
        </p:txBody>
      </p:sp>
      <p:sp>
        <p:nvSpPr>
          <p:cNvPr id="4" name="Text B Karte"/>
          <p:cNvSpPr/>
          <p:nvPr/>
        </p:nvSpPr>
        <p:spPr>
          <a:xfrm>
            <a:off x="548640" y="1463040"/>
            <a:ext cx="822960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22960" y="1600200"/>
            <a:ext cx="76809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Der </a:t>
            </a:r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highlight>
                  <a:srgbClr val="FFE14D"/>
                </a:highlight>
              </a:rPr>
              <a:t>Igel</a:t>
            </a:r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 ist ein kleines Tier.</a:t>
            </a:r>
            <a:endParaRPr lang="en-US" sz="2800" dirty="0"/>
          </a:p>
          <a:p>
            <a:pPr algn="l" indent="0" marL="0">
              <a:lnSpc>
                <a:spcPct val="130000"/>
              </a:lnSpc>
              <a:spcBef>
                <a:spcPts val="600"/>
              </a:spcBef>
              <a:buNone/>
            </a:pPr>
            <a:r>
              <a:rPr lang="en-US" sz="2800" dirty="0">
                <a:solidFill>
                  <a:schemeClr val="tx1"/>
                </a:solidFill>
              </a:rPr>
              <a:t>Er frisst </a:t>
            </a:r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highlight>
                  <a:srgbClr val="FFE14D"/>
                </a:highlight>
              </a:rPr>
              <a:t>Käfer</a:t>
            </a:r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 und </a:t>
            </a:r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highlight>
                  <a:srgbClr val="FFE14D"/>
                </a:highlight>
              </a:rPr>
              <a:t>Würmer</a:t>
            </a:r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.</a:t>
            </a:r>
            <a:endParaRPr lang="en-US" sz="2800" dirty="0"/>
          </a:p>
          <a:p>
            <a:pPr algn="l" indent="0" marL="0">
              <a:lnSpc>
                <a:spcPct val="130000"/>
              </a:lnSpc>
              <a:spcBef>
                <a:spcPts val="600"/>
              </a:spcBef>
              <a:buNone/>
            </a:pPr>
            <a:r>
              <a:rPr lang="en-US" sz="2800" dirty="0">
                <a:solidFill>
                  <a:schemeClr val="tx1"/>
                </a:solidFill>
              </a:rPr>
              <a:t>Im </a:t>
            </a:r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highlight>
                  <a:srgbClr val="FFE14D"/>
                </a:highlight>
              </a:rPr>
              <a:t>Winter</a:t>
            </a:r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 </a:t>
            </a:r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highlight>
                  <a:srgbClr val="FFE14D"/>
                </a:highlight>
              </a:rPr>
              <a:t>schläft</a:t>
            </a:r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 er im </a:t>
            </a:r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highlight>
                  <a:srgbClr val="FFE14D"/>
                </a:highlight>
              </a:rPr>
              <a:t>Laub</a:t>
            </a:r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.</a:t>
            </a:r>
            <a:endParaRPr lang="en-US" sz="2800" dirty="0"/>
          </a:p>
        </p:txBody>
      </p:sp>
      <p:sp>
        <p:nvSpPr>
          <p:cNvPr id="6" name="Frage Karte"/>
          <p:cNvSpPr/>
          <p:nvPr/>
        </p:nvSpPr>
        <p:spPr>
          <a:xfrm>
            <a:off x="548640" y="4937760"/>
            <a:ext cx="8229600" cy="1188720"/>
          </a:xfrm>
          <a:prstGeom prst="roundRect">
            <a:avLst>
              <a:gd name="adj" fmla="val 9231"/>
            </a:avLst>
          </a:prstGeom>
          <a:solidFill>
            <a:srgbClr val="FFE14D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2960" y="493776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Frage: Was frisst der Igel?</a:t>
            </a:r>
            <a:endParaRPr lang="en-US" sz="2800" dirty="0"/>
          </a:p>
        </p:txBody>
      </p:sp>
      <p:pic>
        <p:nvPicPr>
          <p:cNvPr id="8" name="Image 0" descr="Textdetektiv, Pose mark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794760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Marker-Duell zu zweit</a:t>
            </a:r>
            <a:endParaRPr lang="en-US" sz="4000" dirty="0"/>
          </a:p>
        </p:txBody>
      </p:sp>
      <p:sp>
        <p:nvSpPr>
          <p:cNvPr id="4" name="Nummer 1"/>
          <p:cNvSpPr/>
          <p:nvPr/>
        </p:nvSpPr>
        <p:spPr>
          <a:xfrm>
            <a:off x="548640" y="180594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48640" y="18059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1</a:t>
            </a:r>
            <a:endParaRPr 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1463040" y="1554480"/>
            <a:ext cx="73152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Jeder markiert den Text allein.</a:t>
            </a:r>
            <a:endParaRPr lang="en-US" sz="2800" dirty="0"/>
          </a:p>
        </p:txBody>
      </p:sp>
      <p:sp>
        <p:nvSpPr>
          <p:cNvPr id="7" name="Nummer 2"/>
          <p:cNvSpPr/>
          <p:nvPr/>
        </p:nvSpPr>
        <p:spPr>
          <a:xfrm>
            <a:off x="548640" y="317754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31775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2</a:t>
            </a:r>
            <a:endParaRPr lang="en-US" sz="2800" dirty="0"/>
          </a:p>
        </p:txBody>
      </p:sp>
      <p:sp>
        <p:nvSpPr>
          <p:cNvPr id="9" name="Text 6"/>
          <p:cNvSpPr txBox="1"/>
          <p:nvPr/>
        </p:nvSpPr>
        <p:spPr>
          <a:xfrm>
            <a:off x="1463040" y="2926080"/>
            <a:ext cx="73152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Tauscht die Blätter.</a:t>
            </a:r>
            <a:endParaRPr lang="en-US" sz="2800" dirty="0"/>
          </a:p>
        </p:txBody>
      </p:sp>
      <p:sp>
        <p:nvSpPr>
          <p:cNvPr id="10" name="Nummer 3"/>
          <p:cNvSpPr/>
          <p:nvPr/>
        </p:nvSpPr>
        <p:spPr>
          <a:xfrm>
            <a:off x="548640" y="454914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548640" y="45491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3</a:t>
            </a:r>
            <a:endParaRPr lang="en-US" sz="2800" dirty="0"/>
          </a:p>
        </p:txBody>
      </p:sp>
      <p:sp>
        <p:nvSpPr>
          <p:cNvPr id="12" name="Text 9"/>
          <p:cNvSpPr txBox="1"/>
          <p:nvPr/>
        </p:nvSpPr>
        <p:spPr>
          <a:xfrm>
            <a:off x="1463040" y="4297680"/>
            <a:ext cx="73152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Prüft: Fehlt ein wichtiges Wort?</a:t>
            </a:r>
            <a:endParaRPr lang="en-US" sz="2800" dirty="0"/>
          </a:p>
        </p:txBody>
      </p:sp>
      <p:pic>
        <p:nvPicPr>
          <p:cNvPr id="13" name="Image 0" descr="Textdetektiv, Pose mark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794760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iPad: so geht es</a:t>
            </a:r>
            <a:endParaRPr lang="en-US" sz="4000" dirty="0"/>
          </a:p>
        </p:txBody>
      </p:sp>
      <p:sp>
        <p:nvSpPr>
          <p:cNvPr id="4" name="Nummer 1"/>
          <p:cNvSpPr/>
          <p:nvPr/>
        </p:nvSpPr>
        <p:spPr>
          <a:xfrm>
            <a:off x="548640" y="169164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48640" y="16916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1</a:t>
            </a:r>
            <a:endParaRPr 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1463040" y="1371600"/>
            <a:ext cx="7315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Öffne den Browser und gib die Adresse ein.</a:t>
            </a:r>
            <a:endParaRPr lang="en-US" sz="2800" dirty="0"/>
          </a:p>
        </p:txBody>
      </p:sp>
      <p:sp>
        <p:nvSpPr>
          <p:cNvPr id="7" name="Adressfeld"/>
          <p:cNvSpPr/>
          <p:nvPr/>
        </p:nvSpPr>
        <p:spPr>
          <a:xfrm>
            <a:off x="1463040" y="2788920"/>
            <a:ext cx="7315200" cy="6858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4294D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1645920" y="2788920"/>
            <a:ext cx="6949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chemeClr val="tx1"/>
                </a:solidFill>
              </a:rPr>
              <a:t>fhe86.github.io/textdetektive/uebung</a:t>
            </a:r>
            <a:endParaRPr lang="en-US" sz="2400" dirty="0"/>
          </a:p>
        </p:txBody>
      </p:sp>
      <p:sp>
        <p:nvSpPr>
          <p:cNvPr id="9" name="Nummer 2"/>
          <p:cNvSpPr/>
          <p:nvPr/>
        </p:nvSpPr>
        <p:spPr>
          <a:xfrm>
            <a:off x="548640" y="388620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48640" y="38862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2</a:t>
            </a:r>
            <a:endParaRPr lang="en-US" sz="2800" dirty="0"/>
          </a:p>
        </p:txBody>
      </p:sp>
      <p:sp>
        <p:nvSpPr>
          <p:cNvPr id="11" name="Text 8"/>
          <p:cNvSpPr txBox="1"/>
          <p:nvPr/>
        </p:nvSpPr>
        <p:spPr>
          <a:xfrm>
            <a:off x="1463040" y="365760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Wähle Stufe 1 oder Stufe 2.</a:t>
            </a:r>
            <a:endParaRPr lang="en-US" sz="2800" dirty="0"/>
          </a:p>
        </p:txBody>
      </p:sp>
      <p:sp>
        <p:nvSpPr>
          <p:cNvPr id="12" name="Nummer 3"/>
          <p:cNvSpPr/>
          <p:nvPr/>
        </p:nvSpPr>
        <p:spPr>
          <a:xfrm>
            <a:off x="548640" y="516636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548640" y="5166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3</a:t>
            </a:r>
            <a:endParaRPr lang="en-US" sz="2800" dirty="0"/>
          </a:p>
        </p:txBody>
      </p:sp>
      <p:sp>
        <p:nvSpPr>
          <p:cNvPr id="14" name="Text 11"/>
          <p:cNvSpPr txBox="1"/>
          <p:nvPr/>
        </p:nvSpPr>
        <p:spPr>
          <a:xfrm>
            <a:off x="1463040" y="493776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Tippe die Marker-Wörter an.</a:t>
            </a:r>
            <a:endParaRPr lang="en-US" sz="2800" dirty="0"/>
          </a:p>
        </p:txBody>
      </p:sp>
      <p:pic>
        <p:nvPicPr>
          <p:cNvPr id="15" name="Image 0" descr="Textdetektiv, Pose mark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794760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Fragen zum Abschnitt</a:t>
            </a:r>
            <a:endParaRPr lang="en-US" sz="4000" dirty="0"/>
          </a:p>
        </p:txBody>
      </p:sp>
      <p:sp>
        <p:nvSpPr>
          <p:cNvPr id="4" name="Frage Wer?"/>
          <p:cNvSpPr/>
          <p:nvPr/>
        </p:nvSpPr>
        <p:spPr>
          <a:xfrm>
            <a:off x="548640" y="1463040"/>
            <a:ext cx="402336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777240" y="1463040"/>
            <a:ext cx="3566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3200" b="1" dirty="0">
                <a:solidFill>
                  <a:schemeClr val="tx1"/>
                </a:solidFill>
              </a:rPr>
              <a:t>Wer?</a:t>
            </a:r>
            <a:endParaRPr lang="en-US" sz="3200" dirty="0"/>
          </a:p>
        </p:txBody>
      </p:sp>
      <p:sp>
        <p:nvSpPr>
          <p:cNvPr id="6" name="Frage Was?"/>
          <p:cNvSpPr/>
          <p:nvPr/>
        </p:nvSpPr>
        <p:spPr>
          <a:xfrm>
            <a:off x="4754880" y="1463040"/>
            <a:ext cx="4023360" cy="1371600"/>
          </a:xfrm>
          <a:prstGeom prst="roundRect">
            <a:avLst>
              <a:gd name="adj" fmla="val 8000"/>
            </a:avLst>
          </a:prstGeom>
          <a:solidFill>
            <a:srgbClr val="FFE14D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4983480" y="1463040"/>
            <a:ext cx="3566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3200" b="1" dirty="0">
                <a:solidFill>
                  <a:schemeClr val="tx1"/>
                </a:solidFill>
              </a:rPr>
              <a:t>Was?</a:t>
            </a:r>
            <a:endParaRPr lang="en-US" sz="3200" dirty="0"/>
          </a:p>
        </p:txBody>
      </p:sp>
      <p:sp>
        <p:nvSpPr>
          <p:cNvPr id="8" name="Frage Wo?"/>
          <p:cNvSpPr/>
          <p:nvPr/>
        </p:nvSpPr>
        <p:spPr>
          <a:xfrm>
            <a:off x="548640" y="3017520"/>
            <a:ext cx="402336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77240" y="3017520"/>
            <a:ext cx="3566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3200" b="1" dirty="0">
                <a:solidFill>
                  <a:schemeClr val="tx1"/>
                </a:solidFill>
              </a:rPr>
              <a:t>Wo?</a:t>
            </a:r>
            <a:endParaRPr lang="en-US" sz="3200" dirty="0"/>
          </a:p>
        </p:txBody>
      </p:sp>
      <p:sp>
        <p:nvSpPr>
          <p:cNvPr id="10" name="Frage Wann?"/>
          <p:cNvSpPr/>
          <p:nvPr/>
        </p:nvSpPr>
        <p:spPr>
          <a:xfrm>
            <a:off x="4754880" y="3017520"/>
            <a:ext cx="402336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983480" y="3017520"/>
            <a:ext cx="3566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3200" b="1" dirty="0">
                <a:solidFill>
                  <a:schemeClr val="tx1"/>
                </a:solidFill>
              </a:rPr>
              <a:t>Wann?</a:t>
            </a:r>
            <a:endParaRPr lang="en-US" sz="3200" dirty="0"/>
          </a:p>
        </p:txBody>
      </p:sp>
      <p:sp>
        <p:nvSpPr>
          <p:cNvPr id="12" name="Text 9"/>
          <p:cNvSpPr txBox="1"/>
          <p:nvPr/>
        </p:nvSpPr>
        <p:spPr>
          <a:xfrm>
            <a:off x="548640" y="4754880"/>
            <a:ext cx="8229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Zu jedem Abschnitt eine Frage. Die Antwort steht bei den Marker-Wörtern.</a:t>
            </a:r>
            <a:endParaRPr lang="en-US" sz="2800" dirty="0"/>
          </a:p>
        </p:txBody>
      </p:sp>
      <p:pic>
        <p:nvPicPr>
          <p:cNvPr id="13" name="Image 0" descr="Textdetektiv, Pose fra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794760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Zusammenfassen</a:t>
            </a:r>
            <a:endParaRPr lang="en-US" sz="4000" dirty="0"/>
          </a:p>
        </p:txBody>
      </p:sp>
      <p:sp>
        <p:nvSpPr>
          <p:cNvPr id="4" name="Abschnitt 1 Karte"/>
          <p:cNvSpPr/>
          <p:nvPr/>
        </p:nvSpPr>
        <p:spPr>
          <a:xfrm>
            <a:off x="548640" y="1463040"/>
            <a:ext cx="822960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22960" y="1508760"/>
            <a:ext cx="76809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Text F, Abschnitt 1</a:t>
            </a:r>
            <a:endParaRPr lang="en-US" sz="2800" dirty="0"/>
          </a:p>
          <a:p>
            <a:pPr algn="l" indent="0" marL="0">
              <a:lnSpc>
                <a:spcPct val="130000"/>
              </a:lnSpc>
              <a:spcBef>
                <a:spcPts val="400"/>
              </a:spcBef>
              <a:buNone/>
            </a:pPr>
            <a:r>
              <a:rPr lang="en-US" sz="2800" dirty="0">
                <a:solidFill>
                  <a:schemeClr val="tx1"/>
                </a:solidFill>
              </a:rPr>
              <a:t>Jugendliche brauchen ... Das Gehirn ...</a:t>
            </a:r>
            <a:endParaRPr lang="en-US" sz="2800" dirty="0"/>
          </a:p>
        </p:txBody>
      </p:sp>
      <p:sp>
        <p:nvSpPr>
          <p:cNvPr id="6" name="Abschnitt 2 Karte"/>
          <p:cNvSpPr/>
          <p:nvPr/>
        </p:nvSpPr>
        <p:spPr>
          <a:xfrm>
            <a:off x="548640" y="3840480"/>
            <a:ext cx="822960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2960" y="3886200"/>
            <a:ext cx="76809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Text F, Abschnitt 2</a:t>
            </a:r>
            <a:endParaRPr lang="en-US" sz="2800" dirty="0"/>
          </a:p>
          <a:p>
            <a:pPr algn="l" indent="0" marL="0">
              <a:lnSpc>
                <a:spcPct val="130000"/>
              </a:lnSpc>
              <a:spcBef>
                <a:spcPts val="400"/>
              </a:spcBef>
              <a:buNone/>
            </a:pPr>
            <a:r>
              <a:rPr lang="en-US" sz="2800" dirty="0">
                <a:solidFill>
                  <a:schemeClr val="tx1"/>
                </a:solidFill>
              </a:rPr>
              <a:t>Das Handy ... Besser ist ...</a:t>
            </a:r>
            <a:endParaRPr lang="en-US" sz="2800" dirty="0"/>
          </a:p>
        </p:txBody>
      </p:sp>
      <p:pic>
        <p:nvPicPr>
          <p:cNvPr id="8" name="Image 0" descr="Textdetektiv, Pose mark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794760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Drei Stationen</a:t>
            </a:r>
            <a:endParaRPr lang="en-US" sz="4000" dirty="0"/>
          </a:p>
        </p:txBody>
      </p:sp>
      <p:sp>
        <p:nvSpPr>
          <p:cNvPr id="4" name="Station 1"/>
          <p:cNvSpPr/>
          <p:nvPr/>
        </p:nvSpPr>
        <p:spPr>
          <a:xfrm>
            <a:off x="548640" y="1417320"/>
            <a:ext cx="8229600" cy="1463040"/>
          </a:xfrm>
          <a:prstGeom prst="roundRect">
            <a:avLst>
              <a:gd name="adj" fmla="val 7500"/>
            </a:avLst>
          </a:prstGeom>
          <a:solidFill>
            <a:srgbClr val="FFE14D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22960" y="1417320"/>
            <a:ext cx="7680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Station 1: Marker</a:t>
            </a:r>
            <a:endParaRPr lang="en-US" sz="28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2400" dirty="0">
                <a:solidFill>
                  <a:schemeClr val="tx1"/>
                </a:solidFill>
              </a:rPr>
              <a:t>Wörter markieren</a:t>
            </a:r>
            <a:endParaRPr lang="en-US" sz="2800" dirty="0"/>
          </a:p>
        </p:txBody>
      </p:sp>
      <p:sp>
        <p:nvSpPr>
          <p:cNvPr id="6" name="Station 2"/>
          <p:cNvSpPr/>
          <p:nvPr/>
        </p:nvSpPr>
        <p:spPr>
          <a:xfrm>
            <a:off x="548640" y="3063240"/>
            <a:ext cx="822960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2960" y="3063240"/>
            <a:ext cx="7680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Station 2: Fragen</a:t>
            </a:r>
            <a:endParaRPr lang="en-US" sz="28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2400" dirty="0">
                <a:solidFill>
                  <a:schemeClr val="tx1"/>
                </a:solidFill>
              </a:rPr>
              <a:t>Fragen beantworten</a:t>
            </a:r>
            <a:endParaRPr lang="en-US" sz="2800" dirty="0"/>
          </a:p>
        </p:txBody>
      </p:sp>
      <p:sp>
        <p:nvSpPr>
          <p:cNvPr id="8" name="Station 3"/>
          <p:cNvSpPr/>
          <p:nvPr/>
        </p:nvSpPr>
        <p:spPr>
          <a:xfrm>
            <a:off x="548640" y="4709160"/>
            <a:ext cx="822960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22960" y="4709160"/>
            <a:ext cx="7680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Station 3: Zusammenfassen</a:t>
            </a:r>
            <a:endParaRPr lang="en-US" sz="28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2400" dirty="0">
                <a:solidFill>
                  <a:schemeClr val="tx1"/>
                </a:solidFill>
              </a:rPr>
              <a:t>In 1 bis 2 Sätzen</a:t>
            </a:r>
            <a:endParaRPr lang="en-US" sz="2800" dirty="0"/>
          </a:p>
        </p:txBody>
      </p:sp>
      <p:pic>
        <p:nvPicPr>
          <p:cNvPr id="10" name="Image 0" descr="Textdetektiv, Pose lup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794760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So finde ich Schlüsselwörter</a:t>
            </a:r>
            <a:endParaRPr lang="en-US" sz="4000" dirty="0"/>
          </a:p>
        </p:txBody>
      </p:sp>
      <p:sp>
        <p:nvSpPr>
          <p:cNvPr id="4" name="Nummer 1"/>
          <p:cNvSpPr/>
          <p:nvPr/>
        </p:nvSpPr>
        <p:spPr>
          <a:xfrm>
            <a:off x="548640" y="134874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48640" y="13487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1</a:t>
            </a:r>
            <a:endParaRPr 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1463040" y="1325880"/>
            <a:ext cx="10149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Erst lesen.</a:t>
            </a:r>
            <a:endParaRPr lang="en-US" sz="2800" dirty="0"/>
          </a:p>
        </p:txBody>
      </p:sp>
      <p:sp>
        <p:nvSpPr>
          <p:cNvPr id="7" name="Nummer 2"/>
          <p:cNvSpPr/>
          <p:nvPr/>
        </p:nvSpPr>
        <p:spPr>
          <a:xfrm>
            <a:off x="548640" y="212598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21259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2</a:t>
            </a:r>
            <a:endParaRPr lang="en-US" sz="2800" dirty="0"/>
          </a:p>
        </p:txBody>
      </p:sp>
      <p:sp>
        <p:nvSpPr>
          <p:cNvPr id="9" name="Text 6"/>
          <p:cNvSpPr txBox="1"/>
          <p:nvPr/>
        </p:nvSpPr>
        <p:spPr>
          <a:xfrm>
            <a:off x="1463040" y="2103120"/>
            <a:ext cx="10149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Frage stellen: Wer? Was? Wo? Wann?</a:t>
            </a:r>
            <a:endParaRPr lang="en-US" sz="2800" dirty="0"/>
          </a:p>
        </p:txBody>
      </p:sp>
      <p:sp>
        <p:nvSpPr>
          <p:cNvPr id="10" name="Nummer 3"/>
          <p:cNvSpPr/>
          <p:nvPr/>
        </p:nvSpPr>
        <p:spPr>
          <a:xfrm>
            <a:off x="548640" y="290322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548640" y="29032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3</a:t>
            </a:r>
            <a:endParaRPr lang="en-US" sz="2800" dirty="0"/>
          </a:p>
        </p:txBody>
      </p:sp>
      <p:sp>
        <p:nvSpPr>
          <p:cNvPr id="12" name="Text 9"/>
          <p:cNvSpPr txBox="1"/>
          <p:nvPr/>
        </p:nvSpPr>
        <p:spPr>
          <a:xfrm>
            <a:off x="1463040" y="2880360"/>
            <a:ext cx="10149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Marker-Wörter markieren.</a:t>
            </a:r>
            <a:endParaRPr lang="en-US" sz="2800" dirty="0"/>
          </a:p>
        </p:txBody>
      </p:sp>
      <p:sp>
        <p:nvSpPr>
          <p:cNvPr id="13" name="Nummer 4"/>
          <p:cNvSpPr/>
          <p:nvPr/>
        </p:nvSpPr>
        <p:spPr>
          <a:xfrm>
            <a:off x="548640" y="368046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48640" y="36804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4</a:t>
            </a:r>
            <a:endParaRPr lang="en-US" sz="2800" dirty="0"/>
          </a:p>
        </p:txBody>
      </p:sp>
      <p:sp>
        <p:nvSpPr>
          <p:cNvPr id="15" name="Text 12"/>
          <p:cNvSpPr txBox="1"/>
          <p:nvPr/>
        </p:nvSpPr>
        <p:spPr>
          <a:xfrm>
            <a:off x="1463040" y="3657600"/>
            <a:ext cx="10149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Streich-Test machen.</a:t>
            </a:r>
            <a:endParaRPr lang="en-US" sz="2800" dirty="0"/>
          </a:p>
        </p:txBody>
      </p:sp>
      <p:sp>
        <p:nvSpPr>
          <p:cNvPr id="16" name="Beispiel Karte"/>
          <p:cNvSpPr/>
          <p:nvPr/>
        </p:nvSpPr>
        <p:spPr>
          <a:xfrm>
            <a:off x="548640" y="4572000"/>
            <a:ext cx="822960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822960" y="4617720"/>
            <a:ext cx="7680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Der </a:t>
            </a:r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highlight>
                  <a:srgbClr val="FFE14D"/>
                </a:highlight>
              </a:rPr>
              <a:t>Hund</a:t>
            </a:r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 bellt laut im </a:t>
            </a:r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highlight>
                  <a:srgbClr val="FFE14D"/>
                </a:highlight>
              </a:rPr>
              <a:t>Garten</a:t>
            </a:r>
            <a:pPr algn="l" indent="0" marL="0">
              <a:lnSpc>
                <a:spcPct val="130000"/>
              </a:lnSpc>
              <a:buNone/>
            </a:pP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US" sz="2800" dirty="0"/>
          </a:p>
          <a:p>
            <a:pPr algn="l" indent="0" marL="0">
              <a:lnSpc>
                <a:spcPct val="130000"/>
              </a:lnSpc>
              <a:spcBef>
                <a:spcPts val="400"/>
              </a:spcBef>
              <a:buNone/>
            </a:pPr>
            <a:r>
              <a:rPr lang="en-US" sz="2400" dirty="0">
                <a:solidFill>
                  <a:schemeClr val="tx1"/>
                </a:solidFill>
              </a:rPr>
              <a:t>Marker-Wörter: Hund, Garten</a:t>
            </a:r>
            <a:endParaRPr lang="en-US" sz="2800" dirty="0"/>
          </a:p>
        </p:txBody>
      </p:sp>
      <p:pic>
        <p:nvPicPr>
          <p:cNvPr id="18" name="Image 0" descr="Textdetektiv, Pose mark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26880" y="4434840"/>
            <a:ext cx="2194560" cy="219456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Lesestrategien</a:t>
            </a:r>
            <a:endParaRPr lang="en-US" sz="4000" dirty="0"/>
          </a:p>
        </p:txBody>
      </p:sp>
      <p:sp>
        <p:nvSpPr>
          <p:cNvPr id="4" name="Spalte VOR"/>
          <p:cNvSpPr/>
          <p:nvPr/>
        </p:nvSpPr>
        <p:spPr>
          <a:xfrm>
            <a:off x="548640" y="1325880"/>
            <a:ext cx="3611880" cy="4297680"/>
          </a:xfrm>
          <a:prstGeom prst="roundRect">
            <a:avLst>
              <a:gd name="adj" fmla="val 3038"/>
            </a:avLst>
          </a:prstGeom>
          <a:solidFill>
            <a:srgbClr val="FFFFFF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777240" y="1417320"/>
            <a:ext cx="3154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3200" b="1" dirty="0">
                <a:solidFill>
                  <a:schemeClr val="tx1"/>
                </a:solidFill>
              </a:rPr>
              <a:t>VOR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777240" y="2194560"/>
            <a:ext cx="31546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chemeClr val="tx1"/>
                </a:solidFill>
              </a:rPr>
              <a:t>Bilder ansehen</a:t>
            </a:r>
            <a:endParaRPr lang="en-US" sz="2400" dirty="0"/>
          </a:p>
          <a:p>
            <a:pPr algn="l" indent="0" marL="0">
              <a:lnSpc>
                <a:spcPct val="115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chemeClr val="tx1"/>
                </a:solidFill>
              </a:rPr>
              <a:t>Überschrift lesen</a:t>
            </a:r>
            <a:endParaRPr lang="en-US" sz="2400" dirty="0"/>
          </a:p>
          <a:p>
            <a:pPr algn="l" indent="0" marL="0">
              <a:lnSpc>
                <a:spcPct val="115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chemeClr val="tx1"/>
                </a:solidFill>
              </a:rPr>
              <a:t>Vermutungen sagen</a:t>
            </a:r>
            <a:endParaRPr lang="en-US" sz="2400" dirty="0"/>
          </a:p>
        </p:txBody>
      </p:sp>
      <p:sp>
        <p:nvSpPr>
          <p:cNvPr id="7" name="Spalte WÄHREND"/>
          <p:cNvSpPr/>
          <p:nvPr/>
        </p:nvSpPr>
        <p:spPr>
          <a:xfrm>
            <a:off x="4343400" y="1325880"/>
            <a:ext cx="3611880" cy="4297680"/>
          </a:xfrm>
          <a:prstGeom prst="roundRect">
            <a:avLst>
              <a:gd name="adj" fmla="val 3038"/>
            </a:avLst>
          </a:prstGeom>
          <a:solidFill>
            <a:srgbClr val="FFE14D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572000" y="1417320"/>
            <a:ext cx="3154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3200" b="1" dirty="0">
                <a:solidFill>
                  <a:schemeClr val="tx1"/>
                </a:solidFill>
              </a:rPr>
              <a:t>WÄHREND</a:t>
            </a:r>
            <a:endParaRPr lang="en-US" sz="3200" dirty="0"/>
          </a:p>
        </p:txBody>
      </p:sp>
      <p:sp>
        <p:nvSpPr>
          <p:cNvPr id="9" name="Text 6"/>
          <p:cNvSpPr txBox="1"/>
          <p:nvPr/>
        </p:nvSpPr>
        <p:spPr>
          <a:xfrm>
            <a:off x="4572000" y="2194560"/>
            <a:ext cx="31546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chemeClr val="tx1"/>
                </a:solidFill>
              </a:rPr>
              <a:t>Marker-Wörter unterstreichen</a:t>
            </a:r>
            <a:endParaRPr lang="en-US" sz="2400" dirty="0"/>
          </a:p>
          <a:p>
            <a:pPr algn="l" indent="0" marL="0">
              <a:lnSpc>
                <a:spcPct val="115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chemeClr val="tx1"/>
                </a:solidFill>
              </a:rPr>
              <a:t>Fragen zum Abschnitt stellen</a:t>
            </a:r>
            <a:endParaRPr lang="en-US" sz="2400" dirty="0"/>
          </a:p>
          <a:p>
            <a:pPr algn="l" indent="0" marL="0">
              <a:lnSpc>
                <a:spcPct val="115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chemeClr val="tx1"/>
                </a:solidFill>
              </a:rPr>
              <a:t>Abschnittsweise lesen</a:t>
            </a:r>
            <a:endParaRPr lang="en-US" sz="2400" dirty="0"/>
          </a:p>
        </p:txBody>
      </p:sp>
      <p:sp>
        <p:nvSpPr>
          <p:cNvPr id="10" name="Spalte NACH"/>
          <p:cNvSpPr/>
          <p:nvPr/>
        </p:nvSpPr>
        <p:spPr>
          <a:xfrm>
            <a:off x="8138160" y="1325880"/>
            <a:ext cx="3611880" cy="4297680"/>
          </a:xfrm>
          <a:prstGeom prst="roundRect">
            <a:avLst>
              <a:gd name="adj" fmla="val 3038"/>
            </a:avLst>
          </a:prstGeom>
          <a:solidFill>
            <a:srgbClr val="FFFFFF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8366760" y="1417320"/>
            <a:ext cx="3154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3200" b="1" dirty="0">
                <a:solidFill>
                  <a:schemeClr val="tx1"/>
                </a:solidFill>
              </a:rPr>
              <a:t>NACH</a:t>
            </a:r>
            <a:endParaRPr lang="en-US" sz="3200" dirty="0"/>
          </a:p>
        </p:txBody>
      </p:sp>
      <p:sp>
        <p:nvSpPr>
          <p:cNvPr id="12" name="Text 9"/>
          <p:cNvSpPr txBox="1"/>
          <p:nvPr/>
        </p:nvSpPr>
        <p:spPr>
          <a:xfrm>
            <a:off x="8366760" y="2194560"/>
            <a:ext cx="31546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chemeClr val="tx1"/>
                </a:solidFill>
              </a:rPr>
              <a:t>Zusammenfassen in 1 bis 2 Sätzen</a:t>
            </a:r>
            <a:endParaRPr lang="en-US" sz="2400" dirty="0"/>
          </a:p>
          <a:p>
            <a:pPr algn="l" indent="0" marL="0">
              <a:lnSpc>
                <a:spcPct val="115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chemeClr val="tx1"/>
                </a:solidFill>
              </a:rPr>
              <a:t>Fragen beantworten</a:t>
            </a:r>
            <a:endParaRPr lang="en-US" sz="2400" dirty="0"/>
          </a:p>
          <a:p>
            <a:pPr algn="l" indent="0" marL="0">
              <a:lnSpc>
                <a:spcPct val="115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chemeClr val="tx1"/>
                </a:solidFill>
              </a:rPr>
              <a:t>Dem Partner erzählen</a:t>
            </a:r>
            <a:endParaRPr lang="en-US" sz="240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58064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Marker-Wörter finden wir WÄHREND des Lesens.</a:t>
            </a:r>
            <a:endParaRPr lang="en-US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Kartenspiel</a:t>
            </a:r>
            <a:endParaRPr lang="en-US" sz="4000" dirty="0"/>
          </a:p>
        </p:txBody>
      </p:sp>
      <p:sp>
        <p:nvSpPr>
          <p:cNvPr id="4" name="Nummer 1"/>
          <p:cNvSpPr/>
          <p:nvPr/>
        </p:nvSpPr>
        <p:spPr>
          <a:xfrm>
            <a:off x="548640" y="178308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48640" y="1783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1</a:t>
            </a:r>
            <a:endParaRPr 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1463040" y="1463040"/>
            <a:ext cx="7315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Lies die Karte.</a:t>
            </a:r>
            <a:endParaRPr lang="en-US" sz="2800" dirty="0"/>
          </a:p>
        </p:txBody>
      </p:sp>
      <p:sp>
        <p:nvSpPr>
          <p:cNvPr id="7" name="Nummer 2"/>
          <p:cNvSpPr/>
          <p:nvPr/>
        </p:nvSpPr>
        <p:spPr>
          <a:xfrm>
            <a:off x="548640" y="324612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32461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2</a:t>
            </a:r>
            <a:endParaRPr lang="en-US" sz="2800" dirty="0"/>
          </a:p>
        </p:txBody>
      </p:sp>
      <p:sp>
        <p:nvSpPr>
          <p:cNvPr id="9" name="Text 6"/>
          <p:cNvSpPr txBox="1"/>
          <p:nvPr/>
        </p:nvSpPr>
        <p:spPr>
          <a:xfrm>
            <a:off x="1463040" y="2926080"/>
            <a:ext cx="7315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Leg sie zu VOR, WÄHREND oder NACH.</a:t>
            </a:r>
            <a:endParaRPr lang="en-US" sz="2800" dirty="0"/>
          </a:p>
        </p:txBody>
      </p:sp>
      <p:sp>
        <p:nvSpPr>
          <p:cNvPr id="10" name="Nummer 3"/>
          <p:cNvSpPr/>
          <p:nvPr/>
        </p:nvSpPr>
        <p:spPr>
          <a:xfrm>
            <a:off x="548640" y="470916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548640" y="47091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3</a:t>
            </a:r>
            <a:endParaRPr lang="en-US" sz="2800" dirty="0"/>
          </a:p>
        </p:txBody>
      </p:sp>
      <p:sp>
        <p:nvSpPr>
          <p:cNvPr id="12" name="Text 9"/>
          <p:cNvSpPr txBox="1"/>
          <p:nvPr/>
        </p:nvSpPr>
        <p:spPr>
          <a:xfrm>
            <a:off x="1463040" y="4389120"/>
            <a:ext cx="7315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Prüft zusammen: Stimmt es?</a:t>
            </a:r>
            <a:endParaRPr lang="en-US" sz="2800" dirty="0"/>
          </a:p>
        </p:txBody>
      </p:sp>
      <p:pic>
        <p:nvPicPr>
          <p:cNvPr id="13" name="Image 0" descr="Textdetektiv, Pose fra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794760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Lern-Check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463040"/>
            <a:ext cx="8229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Vier Aufgaben, allein und leise.</a:t>
            </a:r>
            <a:endParaRPr lang="en-US" sz="2800" dirty="0"/>
          </a:p>
          <a:p>
            <a:pPr algn="l" indent="0" marL="0">
              <a:lnSpc>
                <a:spcPct val="130000"/>
              </a:lnSpc>
              <a:spcBef>
                <a:spcPts val="800"/>
              </a:spcBef>
              <a:buNone/>
            </a:pPr>
            <a:r>
              <a:rPr lang="en-US" sz="2800" dirty="0">
                <a:solidFill>
                  <a:schemeClr val="tx1"/>
                </a:solidFill>
              </a:rPr>
              <a:t>Zum Schluss: Ampel anmalen.</a:t>
            </a:r>
            <a:endParaRPr lang="en-US" sz="2800" dirty="0"/>
          </a:p>
        </p:txBody>
      </p:sp>
      <p:sp>
        <p:nvSpPr>
          <p:cNvPr id="5" name="Ampel grün"/>
          <p:cNvSpPr/>
          <p:nvPr/>
        </p:nvSpPr>
        <p:spPr>
          <a:xfrm>
            <a:off x="548640" y="3611880"/>
            <a:ext cx="731520" cy="731520"/>
          </a:xfrm>
          <a:prstGeom prst="ellipse">
            <a:avLst/>
          </a:prstGeom>
          <a:solidFill>
            <a:srgbClr val="3E8E6B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1554480" y="3566160"/>
            <a:ext cx="7132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grün: kann ich</a:t>
            </a:r>
            <a:endParaRPr lang="en-US" sz="2800" dirty="0"/>
          </a:p>
        </p:txBody>
      </p:sp>
      <p:sp>
        <p:nvSpPr>
          <p:cNvPr id="7" name="Ampel gelb"/>
          <p:cNvSpPr/>
          <p:nvPr/>
        </p:nvSpPr>
        <p:spPr>
          <a:xfrm>
            <a:off x="548640" y="4526280"/>
            <a:ext cx="731520" cy="73152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1554480" y="4480560"/>
            <a:ext cx="7132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gelb: fast</a:t>
            </a:r>
            <a:endParaRPr lang="en-US" sz="2800" dirty="0"/>
          </a:p>
        </p:txBody>
      </p:sp>
      <p:sp>
        <p:nvSpPr>
          <p:cNvPr id="9" name="Ampel rot"/>
          <p:cNvSpPr/>
          <p:nvPr/>
        </p:nvSpPr>
        <p:spPr>
          <a:xfrm>
            <a:off x="548640" y="5440680"/>
            <a:ext cx="731520" cy="731520"/>
          </a:xfrm>
          <a:prstGeom prst="ellipse">
            <a:avLst/>
          </a:prstGeom>
          <a:solidFill>
            <a:srgbClr val="C9822B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1554480" y="5394960"/>
            <a:ext cx="7132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rot: noch nicht</a:t>
            </a:r>
            <a:endParaRPr lang="en-US" sz="2800" dirty="0"/>
          </a:p>
        </p:txBody>
      </p:sp>
      <p:pic>
        <p:nvPicPr>
          <p:cNvPr id="11" name="Image 0" descr="Textdetektiv, Pose daum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794760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Hausaufgabe: Text H</a:t>
            </a:r>
            <a:endParaRPr lang="en-US" sz="4000" dirty="0"/>
          </a:p>
        </p:txBody>
      </p:sp>
      <p:sp>
        <p:nvSpPr>
          <p:cNvPr id="4" name="Dauer Karte"/>
          <p:cNvSpPr/>
          <p:nvPr/>
        </p:nvSpPr>
        <p:spPr>
          <a:xfrm>
            <a:off x="548640" y="1463040"/>
            <a:ext cx="8229600" cy="914400"/>
          </a:xfrm>
          <a:prstGeom prst="roundRect">
            <a:avLst>
              <a:gd name="adj" fmla="val 12000"/>
            </a:avLst>
          </a:prstGeom>
          <a:solidFill>
            <a:srgbClr val="FFE14D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22960" y="146304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Dauer: 5 Minuten</a:t>
            </a:r>
            <a:endParaRPr lang="en-US" sz="2800" dirty="0"/>
          </a:p>
        </p:txBody>
      </p:sp>
      <p:sp>
        <p:nvSpPr>
          <p:cNvPr id="6" name="Nummer 1"/>
          <p:cNvSpPr/>
          <p:nvPr/>
        </p:nvSpPr>
        <p:spPr>
          <a:xfrm>
            <a:off x="548640" y="313182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31318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1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1463040" y="2697480"/>
            <a:ext cx="73152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Markiere die wichtigsten Wörter (höchstens 3 pro Satz).</a:t>
            </a:r>
            <a:endParaRPr lang="en-US" sz="2800" dirty="0"/>
          </a:p>
        </p:txBody>
      </p:sp>
      <p:sp>
        <p:nvSpPr>
          <p:cNvPr id="9" name="Nummer 2"/>
          <p:cNvSpPr/>
          <p:nvPr/>
        </p:nvSpPr>
        <p:spPr>
          <a:xfrm>
            <a:off x="548640" y="4960620"/>
            <a:ext cx="640080" cy="640080"/>
          </a:xfrm>
          <a:prstGeom prst="ellipse">
            <a:avLst/>
          </a:prstGeom>
          <a:solidFill>
            <a:srgbClr val="FFE14D"/>
          </a:solidFill>
          <a:ln w="15875">
            <a:solidFill>
              <a:srgbClr val="14294D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48640" y="49606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</a:rPr>
              <a:t>2</a:t>
            </a:r>
            <a:endParaRPr lang="en-US" sz="2800" dirty="0"/>
          </a:p>
        </p:txBody>
      </p:sp>
      <p:sp>
        <p:nvSpPr>
          <p:cNvPr id="11" name="Text 8"/>
          <p:cNvSpPr txBox="1"/>
          <p:nvPr/>
        </p:nvSpPr>
        <p:spPr>
          <a:xfrm>
            <a:off x="1463040" y="4526280"/>
            <a:ext cx="73152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Schreibe ein Telegramm mit höchstens 8 Wörtern.</a:t>
            </a:r>
            <a:endParaRPr lang="en-US" sz="2800" dirty="0"/>
          </a:p>
        </p:txBody>
      </p:sp>
      <p:pic>
        <p:nvPicPr>
          <p:cNvPr id="12" name="Image 0" descr="Textdetektiv, Pose mark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3794760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Geschafft!</a:t>
            </a:r>
            <a:endParaRPr lang="en-US" sz="4000" dirty="0"/>
          </a:p>
        </p:txBody>
      </p:sp>
      <p:sp>
        <p:nvSpPr>
          <p:cNvPr id="4" name="Schluss Karte"/>
          <p:cNvSpPr/>
          <p:nvPr/>
        </p:nvSpPr>
        <p:spPr>
          <a:xfrm>
            <a:off x="548640" y="1645920"/>
            <a:ext cx="7680960" cy="2743200"/>
          </a:xfrm>
          <a:prstGeom prst="roundRect">
            <a:avLst>
              <a:gd name="adj" fmla="val 4000"/>
            </a:avLst>
          </a:prstGeom>
          <a:solidFill>
            <a:srgbClr val="FFE14D"/>
          </a:solidFill>
          <a:ln w="12700">
            <a:solidFill>
              <a:srgbClr val="D9C3A0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68680" y="1645920"/>
            <a:ext cx="7040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3200" b="1" dirty="0">
                <a:solidFill>
                  <a:schemeClr val="tx1"/>
                </a:solidFill>
              </a:rPr>
              <a:t>Du bist jetzt ein Textdetektiv.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475488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800" dirty="0">
                <a:solidFill>
                  <a:schemeClr val="tx1"/>
                </a:solidFill>
              </a:rPr>
              <a:t>Marker-Wörter zeigen dir, was wichtig ist.</a:t>
            </a:r>
            <a:endParaRPr lang="en-US" sz="2800" dirty="0"/>
          </a:p>
        </p:txBody>
      </p:sp>
      <p:pic>
        <p:nvPicPr>
          <p:cNvPr id="7" name="Image 0" descr="Textdetektiv, Pose daum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21040" y="2194560"/>
            <a:ext cx="3474720" cy="34747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xtdetektive">
  <a:themeElements>
    <a:clrScheme name="Textdetektive">
      <a:dk1>
        <a:srgbClr val="14294D"/>
      </a:dk1>
      <a:lt1>
        <a:srgbClr val="FCF5E9"/>
      </a:lt1>
      <a:dk2>
        <a:srgbClr val="5B6577"/>
      </a:dk2>
      <a:lt2>
        <a:srgbClr val="FFFFFF"/>
      </a:lt2>
      <a:accent1>
        <a:srgbClr val="FFE14D"/>
      </a:accent1>
      <a:accent2>
        <a:srgbClr val="D9C3A0"/>
      </a:accent2>
      <a:accent3>
        <a:srgbClr val="3E8E6B"/>
      </a:accent3>
      <a:accent4>
        <a:srgbClr val="C9822B"/>
      </a:accent4>
      <a:accent5>
        <a:srgbClr val="FFF0A3"/>
      </a:accent5>
      <a:accent6>
        <a:srgbClr val="5B6577"/>
      </a:accent6>
      <a:hlink>
        <a:srgbClr val="14294D"/>
      </a:hlink>
      <a:folHlink>
        <a:srgbClr val="5B6577"/>
      </a:folHlink>
    </a:clrScheme>
    <a:fontScheme name="Textdetektive">
      <a:majorFont>
        <a:latin typeface="Verdan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Verdana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Textdetektive: Schlüsselwörter finden</dc:title>
  <dc:subject>PptxGenJS Presentation</dc:subject>
  <dc:creator>Fabian Hermann</dc:creator>
  <cp:lastModifiedBy>Fabian Hermann</cp:lastModifiedBy>
  <cp:revision>1</cp:revision>
  <dcterms:created xsi:type="dcterms:W3CDTF">2026-10-05T15:32:36Z</dcterms:created>
  <dcterms:modified xsi:type="dcterms:W3CDTF">2026-10-05T15:32:36Z</dcterms:modified>
</cp:coreProperties>
</file>